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6" r:id="rId2"/>
    <p:sldId id="263" r:id="rId3"/>
    <p:sldId id="257" r:id="rId4"/>
    <p:sldId id="258" r:id="rId5"/>
    <p:sldId id="259" r:id="rId6"/>
    <p:sldId id="264" r:id="rId7"/>
    <p:sldId id="266" r:id="rId8"/>
    <p:sldId id="267" r:id="rId9"/>
    <p:sldId id="268" r:id="rId10"/>
    <p:sldId id="260" r:id="rId11"/>
    <p:sldId id="261" r:id="rId12"/>
    <p:sldId id="262" r:id="rId13"/>
    <p:sldId id="270" r:id="rId14"/>
    <p:sldId id="271" r:id="rId15"/>
    <p:sldId id="269" r:id="rId1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6A4B79A-E8A3-4055-9874-5441367579A0}" type="datetimeFigureOut">
              <a:rPr lang="en-US" smtClean="0"/>
              <a:pPr/>
              <a:t>6/18/2018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E03FA9-728B-40B2-B7B2-F8F658D892C9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E03FA9-728B-40B2-B7B2-F8F658D892C9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09545-8F0C-4429-91ED-ED6343D4EC19}" type="datetimeFigureOut">
              <a:rPr lang="en-US" smtClean="0"/>
              <a:pPr/>
              <a:t>6/18/2018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C87966-D3C3-4DEF-9B9F-85D4AFAE898E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09545-8F0C-4429-91ED-ED6343D4EC19}" type="datetimeFigureOut">
              <a:rPr lang="en-US" smtClean="0"/>
              <a:pPr/>
              <a:t>6/18/2018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C87966-D3C3-4DEF-9B9F-85D4AFAE898E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09545-8F0C-4429-91ED-ED6343D4EC19}" type="datetimeFigureOut">
              <a:rPr lang="en-US" smtClean="0"/>
              <a:pPr/>
              <a:t>6/18/2018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C87966-D3C3-4DEF-9B9F-85D4AFAE898E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09545-8F0C-4429-91ED-ED6343D4EC19}" type="datetimeFigureOut">
              <a:rPr lang="en-US" smtClean="0"/>
              <a:pPr/>
              <a:t>6/18/2018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C87966-D3C3-4DEF-9B9F-85D4AFAE898E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09545-8F0C-4429-91ED-ED6343D4EC19}" type="datetimeFigureOut">
              <a:rPr lang="en-US" smtClean="0"/>
              <a:pPr/>
              <a:t>6/18/2018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C87966-D3C3-4DEF-9B9F-85D4AFAE898E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09545-8F0C-4429-91ED-ED6343D4EC19}" type="datetimeFigureOut">
              <a:rPr lang="en-US" smtClean="0"/>
              <a:pPr/>
              <a:t>6/18/2018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C87966-D3C3-4DEF-9B9F-85D4AFAE898E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09545-8F0C-4429-91ED-ED6343D4EC19}" type="datetimeFigureOut">
              <a:rPr lang="en-US" smtClean="0"/>
              <a:pPr/>
              <a:t>6/18/2018</a:t>
            </a:fld>
            <a:endParaRPr lang="en-I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C87966-D3C3-4DEF-9B9F-85D4AFAE898E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09545-8F0C-4429-91ED-ED6343D4EC19}" type="datetimeFigureOut">
              <a:rPr lang="en-US" smtClean="0"/>
              <a:pPr/>
              <a:t>6/18/2018</a:t>
            </a:fld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C87966-D3C3-4DEF-9B9F-85D4AFAE898E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09545-8F0C-4429-91ED-ED6343D4EC19}" type="datetimeFigureOut">
              <a:rPr lang="en-US" smtClean="0"/>
              <a:pPr/>
              <a:t>6/18/2018</a:t>
            </a:fld>
            <a:endParaRPr lang="en-I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C87966-D3C3-4DEF-9B9F-85D4AFAE898E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09545-8F0C-4429-91ED-ED6343D4EC19}" type="datetimeFigureOut">
              <a:rPr lang="en-US" smtClean="0"/>
              <a:pPr/>
              <a:t>6/18/2018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C87966-D3C3-4DEF-9B9F-85D4AFAE898E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09545-8F0C-4429-91ED-ED6343D4EC19}" type="datetimeFigureOut">
              <a:rPr lang="en-US" smtClean="0"/>
              <a:pPr/>
              <a:t>6/18/2018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C87966-D3C3-4DEF-9B9F-85D4AFAE898E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09545-8F0C-4429-91ED-ED6343D4EC19}" type="datetimeFigureOut">
              <a:rPr lang="en-US" smtClean="0"/>
              <a:pPr/>
              <a:t>6/18/2018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C87966-D3C3-4DEF-9B9F-85D4AFAE898E}" type="slidenum">
              <a:rPr lang="en-IN" smtClean="0"/>
              <a:pPr/>
              <a:t>‹#›</a:t>
            </a:fld>
            <a:endParaRPr lang="en-I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14348" y="2530479"/>
            <a:ext cx="7772400" cy="1470025"/>
          </a:xfrm>
        </p:spPr>
        <p:txBody>
          <a:bodyPr>
            <a:noAutofit/>
          </a:bodyPr>
          <a:lstStyle/>
          <a:p>
            <a:r>
              <a:rPr lang="en-IN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11</a:t>
            </a:r>
            <a:r>
              <a:rPr lang="en-IN" b="1" baseline="300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</a:t>
            </a:r>
            <a:r>
              <a:rPr lang="en-IN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IN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Common Review Mission </a:t>
            </a:r>
            <a:br>
              <a:rPr lang="en-IN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IN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Recommendations of GOI &amp; Action Taken</a:t>
            </a:r>
            <a:endParaRPr lang="en-IN" b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3" descr="Telangana Govt New Official Logo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5622" y="71414"/>
            <a:ext cx="1414544" cy="1409691"/>
          </a:xfrm>
          <a:prstGeom prst="rect">
            <a:avLst/>
          </a:prstGeom>
        </p:spPr>
      </p:pic>
      <p:pic>
        <p:nvPicPr>
          <p:cNvPr id="5" name="Picture 4" descr="nhm log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358082" y="74864"/>
            <a:ext cx="1711621" cy="128243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572000" y="6068817"/>
            <a:ext cx="458978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IN" b="1" dirty="0" smtClean="0"/>
              <a:t>Commissioner of Health &amp; Family Welfare and</a:t>
            </a:r>
          </a:p>
          <a:p>
            <a:pPr algn="ctr"/>
            <a:r>
              <a:rPr lang="en-IN" b="1" dirty="0" smtClean="0"/>
              <a:t>Mission Director (NHM), Telangana</a:t>
            </a:r>
            <a:endParaRPr lang="en-IN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357166"/>
            <a:ext cx="8229600" cy="511156"/>
          </a:xfrm>
        </p:spPr>
        <p:txBody>
          <a:bodyPr>
            <a:noAutofit/>
          </a:bodyPr>
          <a:lstStyle/>
          <a:p>
            <a:r>
              <a:rPr lang="en-IN" sz="4000" dirty="0" smtClean="0"/>
              <a:t>Recommendations of GOI</a:t>
            </a:r>
            <a:endParaRPr lang="en-IN" sz="4000" dirty="0"/>
          </a:p>
        </p:txBody>
      </p:sp>
      <p:graphicFrame>
        <p:nvGraphicFramePr>
          <p:cNvPr id="5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214422"/>
          <a:ext cx="8229600" cy="5400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/>
                <a:gridCol w="41148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IN" dirty="0" smtClean="0"/>
                        <a:t>Recommendations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dirty="0" smtClean="0"/>
                        <a:t>Action Taken</a:t>
                      </a:r>
                      <a:endParaRPr lang="en-IN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 smtClean="0"/>
                        <a:t>Zoning in all critical area such as OT, LR, SNCU, HDU, ICU, Lab with restricted entry must be ensured</a:t>
                      </a:r>
                    </a:p>
                    <a:p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dirty="0" smtClean="0"/>
                        <a:t>Action is being initiated in this regard.</a:t>
                      </a:r>
                      <a:endParaRPr lang="en-IN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/>
                        <a:t>Equipping designated FRUs with USG, X-ray and Blood storage  facilities</a:t>
                      </a:r>
                    </a:p>
                    <a:p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sz="1800" dirty="0" smtClean="0"/>
                        <a:t>20 BSUs will be relocated</a:t>
                      </a:r>
                      <a:r>
                        <a:rPr lang="en-IN" sz="1800" baseline="0" dirty="0" smtClean="0"/>
                        <a:t> to FRUs after establishing </a:t>
                      </a:r>
                      <a:r>
                        <a:rPr lang="en-IN" sz="1800" baseline="0" dirty="0" smtClean="0"/>
                        <a:t>26 blood banks in the existing BSUs.</a:t>
                      </a:r>
                      <a:endParaRPr lang="en-IN" sz="18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800" dirty="0" smtClean="0"/>
                        <a:t>Initiation of Prescription audit to ensure quality services</a:t>
                      </a:r>
                    </a:p>
                    <a:p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dirty="0" smtClean="0"/>
                        <a:t>All</a:t>
                      </a:r>
                      <a:r>
                        <a:rPr lang="en-IN" baseline="0" dirty="0" smtClean="0"/>
                        <a:t> audit related activities like medical audit, death audit and prescription audit have been started in all secondary care  health facilities from January 2018.</a:t>
                      </a:r>
                    </a:p>
                    <a:p>
                      <a:endParaRPr lang="en-IN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800" dirty="0" smtClean="0"/>
                        <a:t>Grievance </a:t>
                      </a:r>
                      <a:r>
                        <a:rPr lang="en-IN" sz="1800" dirty="0" err="1" smtClean="0"/>
                        <a:t>redressal</a:t>
                      </a:r>
                      <a:r>
                        <a:rPr lang="en-IN" sz="1800" dirty="0" smtClean="0"/>
                        <a:t> mechanism to be initiated as per </a:t>
                      </a:r>
                      <a:r>
                        <a:rPr lang="en-IN" sz="1800" dirty="0" err="1" smtClean="0"/>
                        <a:t>GoI</a:t>
                      </a:r>
                      <a:r>
                        <a:rPr lang="en-IN" sz="1800" dirty="0" smtClean="0"/>
                        <a:t> guidelines </a:t>
                      </a:r>
                    </a:p>
                    <a:p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800" dirty="0" smtClean="0"/>
                        <a:t>File is circulated to state government for </a:t>
                      </a:r>
                      <a:r>
                        <a:rPr lang="en-IN" sz="1800" baseline="0" dirty="0" smtClean="0"/>
                        <a:t>upgrading the existing 104 call centre to universal grievance </a:t>
                      </a:r>
                      <a:r>
                        <a:rPr lang="en-IN" sz="1800" baseline="0" dirty="0" err="1" smtClean="0"/>
                        <a:t>redressal</a:t>
                      </a:r>
                      <a:r>
                        <a:rPr lang="en-IN" sz="1800" baseline="0" dirty="0" smtClean="0"/>
                        <a:t> system by strengthening HR, equipment and IT.</a:t>
                      </a:r>
                      <a:endParaRPr lang="en-IN" sz="1800" dirty="0" smtClean="0"/>
                    </a:p>
                    <a:p>
                      <a:endParaRPr lang="en-IN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479126"/>
          <a:ext cx="8229600" cy="5948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/>
                <a:gridCol w="41148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IN" dirty="0" smtClean="0"/>
                        <a:t>Recommendations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dirty="0" smtClean="0"/>
                        <a:t>Action Taken</a:t>
                      </a:r>
                      <a:endParaRPr lang="en-IN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800" dirty="0" smtClean="0"/>
                        <a:t>Placement of all the statutory guidelines viz. AERB, Fire Safety, Airborne Infection etc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sz="1800" dirty="0" smtClean="0"/>
                        <a:t>AERB guidelines are followed in all secondary care health</a:t>
                      </a:r>
                      <a:r>
                        <a:rPr lang="en-IN" sz="1800" baseline="0" dirty="0" smtClean="0"/>
                        <a:t> facilities in the state. All facilities are AERB certified. Following fire safety norms and conducted mock drills on fire safety.  Conducted job training on Infections control practices with TASK </a:t>
                      </a:r>
                    </a:p>
                    <a:p>
                      <a:endParaRPr lang="en-IN" sz="18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 smtClean="0"/>
                        <a:t>Establish MTP services in all designated FRUs</a:t>
                      </a:r>
                    </a:p>
                    <a:p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dirty="0" smtClean="0"/>
                        <a:t>MTP services are extended  in </a:t>
                      </a:r>
                      <a:r>
                        <a:rPr lang="en-IN" baseline="0" dirty="0" smtClean="0"/>
                        <a:t>all FRUs.</a:t>
                      </a:r>
                      <a:endParaRPr lang="en-IN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800" dirty="0" smtClean="0"/>
                        <a:t>Involvement of ASHA for passive surveillance of malaria, dengue , TB ,  Leprosy</a:t>
                      </a:r>
                    </a:p>
                    <a:p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dirty="0" smtClean="0"/>
                        <a:t>The role of ASHAs</a:t>
                      </a:r>
                      <a:r>
                        <a:rPr lang="en-IN" baseline="0" dirty="0" smtClean="0"/>
                        <a:t> have been extended to cater to all Communicable Disease by increasing the incentives.</a:t>
                      </a:r>
                      <a:endParaRPr lang="en-IN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800" dirty="0" smtClean="0"/>
                        <a:t>Planning of disease control program (Vector borne) need to be incorporated in DHAP</a:t>
                      </a:r>
                    </a:p>
                    <a:p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dirty="0" smtClean="0"/>
                        <a:t>Vector borne disease control programme</a:t>
                      </a:r>
                      <a:r>
                        <a:rPr lang="en-IN" baseline="0" dirty="0" smtClean="0"/>
                        <a:t> is incorporated in DHAPs.</a:t>
                      </a:r>
                      <a:endParaRPr lang="en-IN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552138"/>
          <a:ext cx="8229600" cy="5400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/>
                <a:gridCol w="41148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IN" dirty="0" smtClean="0"/>
                        <a:t>Recommendations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dirty="0" smtClean="0"/>
                        <a:t>Action Taken</a:t>
                      </a:r>
                      <a:endParaRPr lang="en-IN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800" dirty="0" smtClean="0"/>
                        <a:t>Strengthening of Convergence with other Departments like ICDS, DW &amp; S, Education, ULBs etc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dirty="0" smtClean="0"/>
                        <a:t>Regular convergence meetings are being conducted with line departments for strengthening the programmes.</a:t>
                      </a:r>
                    </a:p>
                    <a:p>
                      <a:endParaRPr lang="en-IN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lvl="2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dirty="0" smtClean="0"/>
                        <a:t>Recruitment of Finance managers and Accountants on priority</a:t>
                      </a:r>
                    </a:p>
                    <a:p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dirty="0" smtClean="0"/>
                        <a:t>Finance managers and accountants are posted to all districts.</a:t>
                      </a:r>
                      <a:endParaRPr lang="en-IN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lvl="2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dirty="0" smtClean="0"/>
                        <a:t>Improvement in quality of concurrent audit</a:t>
                      </a:r>
                    </a:p>
                    <a:p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dirty="0" smtClean="0"/>
                        <a:t>Finance staff are in position across all districts. Supportive</a:t>
                      </a:r>
                      <a:r>
                        <a:rPr lang="en-IN" baseline="0" dirty="0" smtClean="0"/>
                        <a:t> supervision from state is taken up on regular basis to support the districts to strengthen the financial system in the districts.</a:t>
                      </a:r>
                      <a:endParaRPr lang="en-IN" baseline="0" dirty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IN" baseline="0" dirty="0" smtClean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800" dirty="0" smtClean="0"/>
                        <a:t>Regular Supportive Supervision for improving service utilisation and quality improvement</a:t>
                      </a:r>
                    </a:p>
                    <a:p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dirty="0" smtClean="0"/>
                        <a:t>Supportive supervision is being done </a:t>
                      </a:r>
                      <a:r>
                        <a:rPr lang="en-IN" baseline="0" dirty="0" smtClean="0"/>
                        <a:t>for improving service utilization and quality improvement.</a:t>
                      </a:r>
                      <a:endParaRPr lang="en-IN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IN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552138"/>
          <a:ext cx="8229600" cy="2667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/>
                <a:gridCol w="4114800"/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IN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800" dirty="0" smtClean="0"/>
                        <a:t>50 new 108 vehicles have</a:t>
                      </a:r>
                      <a:r>
                        <a:rPr lang="en-IN" sz="1800" baseline="0" dirty="0" smtClean="0"/>
                        <a:t> been</a:t>
                      </a:r>
                      <a:r>
                        <a:rPr lang="en-IN" sz="1800" dirty="0" smtClean="0"/>
                        <a:t> launched .</a:t>
                      </a:r>
                      <a:endParaRPr lang="en-IN" sz="18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IN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IN" dirty="0" smtClean="0"/>
                        <a:t>At present 100 hearse vehicles are functioning in the state.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IN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IN" dirty="0" smtClean="0"/>
                        <a:t>Under free diagnostics 52 lab tests are being conducted and Scanning, X ray </a:t>
                      </a:r>
                      <a:r>
                        <a:rPr lang="en-IN" smtClean="0"/>
                        <a:t>,ECG facilities </a:t>
                      </a:r>
                      <a:r>
                        <a:rPr lang="en-IN" dirty="0" smtClean="0"/>
                        <a:t>are in place.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IN" baseline="0" dirty="0" smtClean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IN" dirty="0" smtClean="0"/>
                        <a:t>241 functional</a:t>
                      </a:r>
                      <a:r>
                        <a:rPr lang="en-IN" baseline="0" dirty="0" smtClean="0"/>
                        <a:t> 102 vehicles are in place .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IN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thank-you-lettering-with-curls_1262-696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0675" y="1319212"/>
            <a:ext cx="5962650" cy="42195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 smtClean="0"/>
              <a:t>Introduction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IN" dirty="0" smtClean="0"/>
              <a:t>11</a:t>
            </a:r>
            <a:r>
              <a:rPr lang="en-IN" baseline="30000" dirty="0" smtClean="0"/>
              <a:t>th</a:t>
            </a:r>
            <a:r>
              <a:rPr lang="en-IN" dirty="0" smtClean="0"/>
              <a:t> CRM team visited Telangana state from 3</a:t>
            </a:r>
            <a:r>
              <a:rPr lang="en-IN" baseline="30000" dirty="0" smtClean="0"/>
              <a:t>rd</a:t>
            </a:r>
            <a:r>
              <a:rPr lang="en-IN" dirty="0" smtClean="0"/>
              <a:t> to 10</a:t>
            </a:r>
            <a:r>
              <a:rPr lang="en-IN" baseline="30000" dirty="0" smtClean="0"/>
              <a:t>th</a:t>
            </a:r>
            <a:r>
              <a:rPr lang="en-IN" dirty="0" smtClean="0"/>
              <a:t> November 2017.</a:t>
            </a:r>
          </a:p>
          <a:p>
            <a:r>
              <a:rPr lang="en-IN" dirty="0" smtClean="0"/>
              <a:t>The teams visited District Hospitals, CHCs, PHCs, UPHCs and SCs in  </a:t>
            </a:r>
            <a:r>
              <a:rPr lang="en-IN" dirty="0" err="1" smtClean="0"/>
              <a:t>Khammam</a:t>
            </a:r>
            <a:r>
              <a:rPr lang="en-IN" dirty="0" smtClean="0"/>
              <a:t> and </a:t>
            </a:r>
            <a:r>
              <a:rPr lang="en-IN" dirty="0" err="1" smtClean="0"/>
              <a:t>Adilabad</a:t>
            </a:r>
            <a:r>
              <a:rPr lang="en-IN" dirty="0" smtClean="0"/>
              <a:t> districts.</a:t>
            </a:r>
          </a:p>
          <a:p>
            <a:r>
              <a:rPr lang="en-IN" dirty="0" smtClean="0"/>
              <a:t>A debriefing session has been conducted on 10</a:t>
            </a:r>
            <a:r>
              <a:rPr lang="en-IN" baseline="30000" dirty="0" smtClean="0"/>
              <a:t>th</a:t>
            </a:r>
            <a:r>
              <a:rPr lang="en-IN" dirty="0" smtClean="0"/>
              <a:t> November 2017.</a:t>
            </a:r>
            <a:endParaRPr lang="en-I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1414"/>
            <a:ext cx="8229600" cy="1143000"/>
          </a:xfrm>
        </p:spPr>
        <p:txBody>
          <a:bodyPr/>
          <a:lstStyle/>
          <a:p>
            <a:r>
              <a:rPr lang="en-IN" dirty="0" smtClean="0"/>
              <a:t>Areas Requiring Intervention</a:t>
            </a:r>
            <a:endParaRPr lang="en-IN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214422"/>
          <a:ext cx="8229600" cy="4759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/>
                <a:gridCol w="4114800"/>
              </a:tblGrid>
              <a:tr h="370840">
                <a:tc>
                  <a:txBody>
                    <a:bodyPr/>
                    <a:lstStyle/>
                    <a:p>
                      <a:r>
                        <a:rPr lang="en-IN" sz="1800" dirty="0" smtClean="0"/>
                        <a:t>Areas Requiring Intervention</a:t>
                      </a:r>
                      <a:endParaRPr lang="en-IN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sz="1800" dirty="0" smtClean="0"/>
                        <a:t>Action Taken</a:t>
                      </a:r>
                      <a:endParaRPr lang="en-IN" sz="18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/>
                        <a:t>Unavailability of USG and lab services at most of the facilities leading to high OOPE</a:t>
                      </a:r>
                    </a:p>
                    <a:p>
                      <a:endParaRPr lang="en-IN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Hub and Spoke Model Diagnostics Program is being implemented in Hyderabad District wherein a Central  Hub is established for Laboratory services and X-ray, </a:t>
                      </a:r>
                      <a:r>
                        <a:rPr lang="en-US" sz="1800" dirty="0" smtClean="0"/>
                        <a:t>142USGs </a:t>
                      </a:r>
                      <a:r>
                        <a:rPr lang="en-US" sz="1800" dirty="0" smtClean="0"/>
                        <a:t>and ECGs are placed at all </a:t>
                      </a:r>
                      <a:r>
                        <a:rPr lang="en-US" sz="1800" dirty="0" smtClean="0"/>
                        <a:t>DH/AH/CHCs/FRUs</a:t>
                      </a:r>
                      <a:r>
                        <a:rPr lang="en-US" sz="1800" dirty="0" smtClean="0"/>
                        <a:t>. </a:t>
                      </a:r>
                      <a:endParaRPr lang="en-IN" sz="18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800" dirty="0" smtClean="0"/>
                        <a:t>AERB guidelines, Fire Safety norms, Airborne Infection control norms not followed </a:t>
                      </a:r>
                    </a:p>
                    <a:p>
                      <a:endParaRPr lang="en-IN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sz="1800" dirty="0" smtClean="0"/>
                        <a:t>AERB guidelines are followed in all secondary care health</a:t>
                      </a:r>
                      <a:r>
                        <a:rPr lang="en-IN" sz="1800" baseline="0" dirty="0" smtClean="0"/>
                        <a:t> facilities in the state. All facilities are AERB certified. Following fire safety norms and conducted mock drills on fire safety.  Conducted job training on Infections control practices with TASK </a:t>
                      </a:r>
                      <a:endParaRPr lang="en-IN" sz="18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800" dirty="0" smtClean="0"/>
                        <a:t>BSU not available in all FRUs</a:t>
                      </a:r>
                    </a:p>
                    <a:p>
                      <a:endParaRPr lang="en-IN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sz="1800" dirty="0" smtClean="0"/>
                        <a:t>20 BSUs will be relocated</a:t>
                      </a:r>
                      <a:r>
                        <a:rPr lang="en-IN" sz="1800" baseline="0" dirty="0" smtClean="0"/>
                        <a:t> to FRUs after establishing of BSUs.</a:t>
                      </a:r>
                      <a:endParaRPr lang="en-IN" sz="18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3"/>
          <p:cNvGraphicFramePr>
            <a:graphicFrameLocks noGrp="1"/>
          </p:cNvGraphicFramePr>
          <p:nvPr>
            <p:ph idx="1"/>
          </p:nvPr>
        </p:nvGraphicFramePr>
        <p:xfrm>
          <a:off x="285720" y="269240"/>
          <a:ext cx="8229600" cy="6863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/>
                <a:gridCol w="4114800"/>
              </a:tblGrid>
              <a:tr h="370840">
                <a:tc>
                  <a:txBody>
                    <a:bodyPr/>
                    <a:lstStyle/>
                    <a:p>
                      <a:r>
                        <a:rPr lang="en-IN" sz="1800" dirty="0" smtClean="0"/>
                        <a:t>Areas Requiring Intervention</a:t>
                      </a:r>
                      <a:endParaRPr lang="en-IN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sz="1800" dirty="0" smtClean="0"/>
                        <a:t>Action Taken</a:t>
                      </a:r>
                      <a:endParaRPr lang="en-IN" sz="18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800" dirty="0" smtClean="0"/>
                        <a:t>No formal grievance </a:t>
                      </a:r>
                      <a:r>
                        <a:rPr lang="en-IN" sz="1800" dirty="0" err="1" smtClean="0"/>
                        <a:t>redressal</a:t>
                      </a:r>
                      <a:r>
                        <a:rPr lang="en-IN" sz="1800" dirty="0" smtClean="0"/>
                        <a:t> mechanism in place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sz="1800" dirty="0" smtClean="0"/>
                        <a:t>Process is initiated for</a:t>
                      </a:r>
                      <a:r>
                        <a:rPr lang="en-IN" sz="1800" baseline="0" dirty="0" smtClean="0"/>
                        <a:t> upgrading the existing 104 call centre to universal grievance </a:t>
                      </a:r>
                      <a:r>
                        <a:rPr lang="en-IN" sz="1800" baseline="0" dirty="0" err="1" smtClean="0"/>
                        <a:t>redressal</a:t>
                      </a:r>
                      <a:r>
                        <a:rPr lang="en-IN" sz="1800" baseline="0" dirty="0" smtClean="0"/>
                        <a:t> system by strengthening HR, equipment and IT.</a:t>
                      </a:r>
                      <a:endParaRPr lang="en-IN" sz="18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 smtClean="0"/>
                        <a:t>Early age of Pregnancy and Anaemia major cause of High Risk Pregnancy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sz="1800" dirty="0" smtClean="0"/>
                        <a:t>Strengthening of IEC / BCC for extensive awareness to avoid early marriages and early pregnancies taken </a:t>
                      </a:r>
                      <a:r>
                        <a:rPr lang="en-IN" sz="1800" dirty="0" err="1" smtClean="0"/>
                        <a:t>up.Tracking</a:t>
                      </a:r>
                      <a:r>
                        <a:rPr lang="en-IN" sz="1800" dirty="0" smtClean="0"/>
                        <a:t> high risk</a:t>
                      </a:r>
                      <a:r>
                        <a:rPr lang="en-IN" sz="1800" baseline="0" dirty="0" smtClean="0"/>
                        <a:t> ANCs through KCRKIT portal and regular </a:t>
                      </a:r>
                      <a:r>
                        <a:rPr lang="en-IN" sz="1800" baseline="0" dirty="0" err="1" smtClean="0"/>
                        <a:t>followup,reviews</a:t>
                      </a:r>
                      <a:r>
                        <a:rPr lang="en-IN" sz="1800" baseline="0" dirty="0" smtClean="0"/>
                        <a:t> are being conducted .</a:t>
                      </a:r>
                      <a:endParaRPr lang="en-IN" sz="1800" dirty="0" smtClean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800" dirty="0" smtClean="0"/>
                        <a:t>IDSP is limited to only three disease i.e.  Diarrhoea, food poisoning and typhoid</a:t>
                      </a:r>
                    </a:p>
                    <a:p>
                      <a:endParaRPr lang="en-IN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sz="1800" dirty="0" smtClean="0"/>
                        <a:t>IDSP</a:t>
                      </a:r>
                      <a:r>
                        <a:rPr lang="en-IN" sz="1800" baseline="0" dirty="0" smtClean="0"/>
                        <a:t> actively involved in surveillance and monitoring of all notified diseases.</a:t>
                      </a:r>
                      <a:endParaRPr lang="en-IN" sz="18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Overburdened Dialysis unit</a:t>
                      </a:r>
                      <a:endParaRPr lang="en-IN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sz="1800" dirty="0" smtClean="0"/>
                        <a:t>Telangana State has established 40 Dialysis Centre under PPP mode with Single Dialyzer technique adapted first time in INDIA covering above 10,000 Dialysis </a:t>
                      </a:r>
                      <a:r>
                        <a:rPr lang="en-IN" sz="1800" dirty="0" err="1" smtClean="0"/>
                        <a:t>Patients.Focusing</a:t>
                      </a:r>
                      <a:r>
                        <a:rPr lang="en-IN" sz="1800" dirty="0" smtClean="0"/>
                        <a:t> on </a:t>
                      </a:r>
                      <a:r>
                        <a:rPr lang="en-IN" sz="1800" dirty="0" err="1" smtClean="0"/>
                        <a:t>prventive</a:t>
                      </a:r>
                      <a:r>
                        <a:rPr lang="en-IN" sz="1800" dirty="0" smtClean="0"/>
                        <a:t> aspects.</a:t>
                      </a:r>
                      <a:endParaRPr lang="en-IN" sz="18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IN" sz="1800" dirty="0" smtClean="0"/>
                        <a:t>HR Manual &amp; policy and Skill lab not available.</a:t>
                      </a:r>
                      <a:endParaRPr lang="en-IN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sz="1800" dirty="0" smtClean="0"/>
                        <a:t>Process is initiated to frame HR policy and budget is proposed for establishment of skill lab</a:t>
                      </a:r>
                      <a:r>
                        <a:rPr lang="en-IN" sz="1800" baseline="0" dirty="0" smtClean="0"/>
                        <a:t> in the state.</a:t>
                      </a:r>
                      <a:endParaRPr lang="en-IN" sz="18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3"/>
          <p:cNvGraphicFramePr>
            <a:graphicFrameLocks noGrp="1"/>
          </p:cNvGraphicFramePr>
          <p:nvPr>
            <p:ph idx="1"/>
          </p:nvPr>
        </p:nvGraphicFramePr>
        <p:xfrm>
          <a:off x="357158" y="285728"/>
          <a:ext cx="8229600" cy="6223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/>
                <a:gridCol w="4114800"/>
              </a:tblGrid>
              <a:tr h="370840">
                <a:tc>
                  <a:txBody>
                    <a:bodyPr/>
                    <a:lstStyle/>
                    <a:p>
                      <a:r>
                        <a:rPr lang="en-IN" dirty="0" smtClean="0"/>
                        <a:t>Areas Requiring Intervention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dirty="0" smtClean="0"/>
                        <a:t>Action Taken</a:t>
                      </a:r>
                      <a:endParaRPr lang="en-IN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800" dirty="0" smtClean="0"/>
                        <a:t>Delay in release of ASHAs incentives and </a:t>
                      </a:r>
                      <a:r>
                        <a:rPr lang="en-US" sz="1800" dirty="0" smtClean="0"/>
                        <a:t>MAS untied funds </a:t>
                      </a:r>
                      <a:endParaRPr lang="en-IN" sz="18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sz="1800" dirty="0" smtClean="0"/>
                        <a:t>Budget is released to the districts for payment of ASHA incentives as well as to MAS untied funds. Sufficient funds are available with districts.</a:t>
                      </a:r>
                      <a:endParaRPr lang="en-IN" sz="18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800" dirty="0" smtClean="0"/>
                        <a:t>Unavailability of ASHAs in hard to reach areas (</a:t>
                      </a:r>
                      <a:r>
                        <a:rPr lang="en-IN" sz="1800" dirty="0" err="1" smtClean="0"/>
                        <a:t>Chapprala</a:t>
                      </a:r>
                      <a:r>
                        <a:rPr lang="en-IN" sz="1800" dirty="0" smtClean="0"/>
                        <a:t>, </a:t>
                      </a:r>
                      <a:r>
                        <a:rPr lang="en-IN" sz="1800" dirty="0" err="1" smtClean="0"/>
                        <a:t>Guttaduda</a:t>
                      </a:r>
                      <a:r>
                        <a:rPr lang="en-IN" sz="1800" dirty="0" smtClean="0"/>
                        <a:t> &amp; </a:t>
                      </a:r>
                      <a:r>
                        <a:rPr lang="en-IN" sz="1800" dirty="0" err="1" smtClean="0"/>
                        <a:t>Jendaguda</a:t>
                      </a:r>
                      <a:r>
                        <a:rPr lang="en-IN" sz="1800" dirty="0" smtClean="0"/>
                        <a:t>)</a:t>
                      </a:r>
                    </a:p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IN" sz="18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just">
                        <a:buFont typeface="Arial" pitchFamily="34" charset="0"/>
                        <a:buNone/>
                      </a:pPr>
                      <a:r>
                        <a:rPr lang="en-IN" sz="1800" dirty="0" smtClean="0"/>
                        <a:t>In </a:t>
                      </a:r>
                      <a:r>
                        <a:rPr lang="en-IN" sz="1800" dirty="0" err="1" smtClean="0"/>
                        <a:t>Chaprala</a:t>
                      </a:r>
                      <a:r>
                        <a:rPr lang="en-IN" sz="1800" dirty="0" smtClean="0"/>
                        <a:t> village under PHC </a:t>
                      </a:r>
                      <a:r>
                        <a:rPr lang="en-IN" sz="1800" dirty="0" err="1" smtClean="0"/>
                        <a:t>Saidapur</a:t>
                      </a:r>
                      <a:r>
                        <a:rPr lang="en-IN" sz="1800" dirty="0" smtClean="0"/>
                        <a:t>  ASHA Mrs. </a:t>
                      </a:r>
                      <a:r>
                        <a:rPr lang="en-IN" sz="1800" dirty="0" err="1" smtClean="0"/>
                        <a:t>Sangitha</a:t>
                      </a:r>
                      <a:r>
                        <a:rPr lang="en-IN" sz="1800" dirty="0" smtClean="0"/>
                        <a:t> </a:t>
                      </a:r>
                      <a:r>
                        <a:rPr lang="en-IN" sz="1800" baseline="0" dirty="0" smtClean="0"/>
                        <a:t> </a:t>
                      </a:r>
                      <a:r>
                        <a:rPr lang="en-IN" sz="1800" dirty="0" smtClean="0"/>
                        <a:t>is working since 2006 </a:t>
                      </a:r>
                      <a:r>
                        <a:rPr lang="en-IN" sz="1800" dirty="0" err="1" smtClean="0"/>
                        <a:t>onwords</a:t>
                      </a:r>
                      <a:r>
                        <a:rPr lang="en-IN" sz="1800" dirty="0" smtClean="0"/>
                        <a:t>.</a:t>
                      </a:r>
                    </a:p>
                    <a:p>
                      <a:pPr marL="0" indent="0" algn="just">
                        <a:buFont typeface="Arial" pitchFamily="34" charset="0"/>
                        <a:buNone/>
                      </a:pPr>
                      <a:r>
                        <a:rPr lang="en-IN" sz="1800" dirty="0" smtClean="0"/>
                        <a:t>In </a:t>
                      </a:r>
                      <a:r>
                        <a:rPr lang="en-IN" sz="1800" dirty="0" err="1" smtClean="0"/>
                        <a:t>Jendaguda</a:t>
                      </a:r>
                      <a:r>
                        <a:rPr lang="en-IN" sz="1800" dirty="0" smtClean="0"/>
                        <a:t> village under PHC </a:t>
                      </a:r>
                      <a:r>
                        <a:rPr lang="en-IN" sz="1800" dirty="0" err="1" smtClean="0"/>
                        <a:t>Narsapur</a:t>
                      </a:r>
                      <a:r>
                        <a:rPr lang="en-IN" sz="1800" dirty="0" smtClean="0"/>
                        <a:t> T ASHA Mrs. </a:t>
                      </a:r>
                      <a:r>
                        <a:rPr lang="en-IN" sz="1800" dirty="0" err="1" smtClean="0"/>
                        <a:t>Saroja</a:t>
                      </a:r>
                      <a:r>
                        <a:rPr lang="en-IN" sz="1800" dirty="0" smtClean="0"/>
                        <a:t> </a:t>
                      </a:r>
                      <a:r>
                        <a:rPr lang="en-IN" sz="1800" baseline="0" dirty="0" smtClean="0"/>
                        <a:t> </a:t>
                      </a:r>
                      <a:r>
                        <a:rPr lang="en-IN" sz="1800" dirty="0" smtClean="0"/>
                        <a:t>is working since 2008 onwards. </a:t>
                      </a:r>
                    </a:p>
                    <a:p>
                      <a:pPr marL="0" indent="0" algn="just">
                        <a:buFont typeface="Arial" pitchFamily="34" charset="0"/>
                        <a:buNone/>
                      </a:pPr>
                      <a:r>
                        <a:rPr lang="en-IN" sz="1800" dirty="0" smtClean="0"/>
                        <a:t>These ASHAs might have gone on some other personal work during the team visit but they are working in the system.</a:t>
                      </a:r>
                    </a:p>
                    <a:p>
                      <a:pPr marL="0" indent="0"/>
                      <a:endParaRPr lang="en-IN" sz="18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800" dirty="0" smtClean="0"/>
                        <a:t>RKS meetings  and audits not being conducted as per norms</a:t>
                      </a:r>
                    </a:p>
                    <a:p>
                      <a:endParaRPr lang="en-IN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sz="1800" dirty="0" smtClean="0"/>
                        <a:t>Accounts staff are put in place</a:t>
                      </a:r>
                      <a:r>
                        <a:rPr lang="en-IN" sz="1800" baseline="0" dirty="0" smtClean="0"/>
                        <a:t> in all </a:t>
                      </a:r>
                      <a:r>
                        <a:rPr lang="en-IN" sz="1800" baseline="0" dirty="0" smtClean="0"/>
                        <a:t>districts and supportive supervision visits to all districts completed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/>
                        <a:t>Action plan of  NQAS not incorporated in DHAP</a:t>
                      </a:r>
                    </a:p>
                    <a:p>
                      <a:endParaRPr lang="en-IN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sz="1800" dirty="0" smtClean="0"/>
                        <a:t>NQAS certification action plans are being incorporated in DHAPs in all districts.</a:t>
                      </a:r>
                      <a:endParaRPr lang="en-IN" sz="18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571480"/>
          <a:ext cx="8229600" cy="5308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/>
                <a:gridCol w="4114800"/>
              </a:tblGrid>
              <a:tr h="370840">
                <a:tc>
                  <a:txBody>
                    <a:bodyPr/>
                    <a:lstStyle/>
                    <a:p>
                      <a:r>
                        <a:rPr lang="en-IN" dirty="0" smtClean="0"/>
                        <a:t>Areas Requiring Intervention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dirty="0" smtClean="0"/>
                        <a:t>Action Taken</a:t>
                      </a:r>
                      <a:endParaRPr lang="en-IN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 smtClean="0"/>
                        <a:t>Under BMEMP: Contact information for lodging complaint in case of Biomedical equipment missing on the Tag fixed by the PPP vendor</a:t>
                      </a:r>
                    </a:p>
                    <a:p>
                      <a:endParaRPr lang="en-IN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/>
                        <a:t>Under PPP BMEMP</a:t>
                      </a:r>
                      <a:r>
                        <a:rPr lang="en-US" sz="1800" baseline="0" dirty="0" smtClean="0"/>
                        <a:t> given to Faber </a:t>
                      </a:r>
                      <a:r>
                        <a:rPr lang="en-US" sz="1800" baseline="0" dirty="0" err="1" smtClean="0"/>
                        <a:t>Sindhoori</a:t>
                      </a:r>
                      <a:r>
                        <a:rPr lang="en-US" sz="1800" baseline="0" dirty="0" smtClean="0"/>
                        <a:t> company and the </a:t>
                      </a:r>
                      <a:r>
                        <a:rPr lang="en-US" sz="1800" dirty="0" smtClean="0"/>
                        <a:t>Vendor </a:t>
                      </a:r>
                      <a:r>
                        <a:rPr lang="en-US" sz="1800" dirty="0" smtClean="0"/>
                        <a:t>advised to display the Toll Free Number in all the areas where the Bio-Medical Equipment is in use ( Wards, OT, ICU etc.) and also on the new tags</a:t>
                      </a:r>
                      <a:r>
                        <a:rPr lang="en-US" dirty="0" smtClean="0"/>
                        <a:t>.</a:t>
                      </a:r>
                    </a:p>
                    <a:p>
                      <a:endParaRPr lang="en-IN" sz="18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just"/>
                      <a:r>
                        <a:rPr lang="en-IN" sz="1800" dirty="0" smtClean="0"/>
                        <a:t>Non Utilization of funds under VHSNC substantiated by figures of IDSP</a:t>
                      </a:r>
                    </a:p>
                    <a:p>
                      <a:pPr lvl="2" algn="just">
                        <a:buFont typeface="Wingdings" pitchFamily="2" charset="2"/>
                        <a:buChar char="Ø"/>
                      </a:pPr>
                      <a:r>
                        <a:rPr lang="en-IN" sz="1800" dirty="0" smtClean="0"/>
                        <a:t>Gram </a:t>
                      </a:r>
                      <a:r>
                        <a:rPr lang="en-IN" sz="1800" dirty="0" err="1" smtClean="0"/>
                        <a:t>Panchayat</a:t>
                      </a:r>
                      <a:r>
                        <a:rPr lang="en-IN" sz="1800" dirty="0" smtClean="0"/>
                        <a:t>  receives Rs. 7 </a:t>
                      </a:r>
                      <a:r>
                        <a:rPr lang="en-IN" sz="1800" dirty="0" err="1" smtClean="0"/>
                        <a:t>lakhs</a:t>
                      </a:r>
                      <a:r>
                        <a:rPr lang="en-IN" sz="1800" dirty="0" smtClean="0"/>
                        <a:t> per annum for water and sanitation activities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800" dirty="0" smtClean="0"/>
                        <a:t>During monitoring visits by NHM team along with CHFW madam the problem was identified and signatories were changed and now the VHSNC fund is utilising.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IN" sz="1800" dirty="0" smtClean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800" dirty="0" smtClean="0"/>
                        <a:t>Convincing parents regarding the need for admitting SAM children in NRC challenge for AWWs &amp; ASHAs.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8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ASHAs and AWWs are being trained in identifying Malnourished Children and awareness is given to parents.</a:t>
                      </a:r>
                    </a:p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IN" sz="18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214282" y="269240"/>
          <a:ext cx="8229600" cy="6588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/>
                <a:gridCol w="4114800"/>
              </a:tblGrid>
              <a:tr h="370840">
                <a:tc>
                  <a:txBody>
                    <a:bodyPr/>
                    <a:lstStyle/>
                    <a:p>
                      <a:r>
                        <a:rPr lang="en-IN" sz="1600" dirty="0" smtClean="0"/>
                        <a:t>Areas Requiring Intervention</a:t>
                      </a:r>
                      <a:endParaRPr lang="en-IN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sz="1600" dirty="0" smtClean="0"/>
                        <a:t>Action Taken</a:t>
                      </a:r>
                      <a:endParaRPr lang="en-IN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IN" sz="1800" dirty="0" smtClean="0"/>
                        <a:t>CHC </a:t>
                      </a:r>
                      <a:r>
                        <a:rPr lang="en-IN" sz="1800" dirty="0" err="1" smtClean="0"/>
                        <a:t>Utnoor</a:t>
                      </a:r>
                      <a:r>
                        <a:rPr lang="en-IN" sz="1800" dirty="0" smtClean="0"/>
                        <a:t> created ICU not as per norms </a:t>
                      </a:r>
                      <a:endParaRPr lang="en-IN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sz="1800" dirty="0" smtClean="0"/>
                        <a:t>CHC </a:t>
                      </a:r>
                      <a:r>
                        <a:rPr lang="en-IN" sz="1800" dirty="0" err="1" smtClean="0"/>
                        <a:t>Utnoor</a:t>
                      </a:r>
                      <a:r>
                        <a:rPr lang="en-IN" sz="1800" dirty="0" smtClean="0"/>
                        <a:t> is converted into District Hospital  with full fledge equipment &amp; Man power and it is going to work as ICU as per </a:t>
                      </a:r>
                      <a:r>
                        <a:rPr lang="en-IN" sz="1800" dirty="0" smtClean="0"/>
                        <a:t>norms at present.</a:t>
                      </a:r>
                      <a:endParaRPr lang="en-IN" sz="1800" dirty="0" smtClean="0"/>
                    </a:p>
                    <a:p>
                      <a:endParaRPr lang="en-IN" sz="18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/>
                        <a:t>Case sheets with </a:t>
                      </a:r>
                      <a:r>
                        <a:rPr lang="en-US" sz="1800" dirty="0" err="1" smtClean="0"/>
                        <a:t>Partograph</a:t>
                      </a:r>
                      <a:r>
                        <a:rPr lang="en-US" sz="1800" dirty="0" smtClean="0"/>
                        <a:t> below DH not maintained – </a:t>
                      </a:r>
                      <a:endParaRPr lang="en-IN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/>
                        <a:t>Case sheets (L1, L2, &amp; L3) prepared as per GOI guidelines and distributed to all districts. 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800" dirty="0" smtClean="0"/>
                        <a:t>Caesarean delivery, minor/major surgeries, abortion services need to provided at FRUs in </a:t>
                      </a:r>
                      <a:r>
                        <a:rPr lang="en-IN" sz="1800" dirty="0" err="1" smtClean="0"/>
                        <a:t>Adilabad</a:t>
                      </a:r>
                      <a:r>
                        <a:rPr lang="en-IN" sz="1800" dirty="0" smtClean="0"/>
                        <a:t> &amp; lack of it burdening RIMS </a:t>
                      </a:r>
                    </a:p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IN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sz="1800" dirty="0" smtClean="0"/>
                        <a:t>CHC </a:t>
                      </a:r>
                      <a:r>
                        <a:rPr lang="en-IN" sz="1800" dirty="0" err="1" smtClean="0"/>
                        <a:t>Utnoor</a:t>
                      </a:r>
                      <a:r>
                        <a:rPr lang="en-IN" sz="1800" dirty="0" smtClean="0"/>
                        <a:t> is converted as District </a:t>
                      </a:r>
                      <a:r>
                        <a:rPr lang="en-IN" sz="1800" dirty="0" err="1" smtClean="0"/>
                        <a:t>hospital.Establishing</a:t>
                      </a:r>
                      <a:r>
                        <a:rPr lang="en-IN" sz="1800" dirty="0" smtClean="0"/>
                        <a:t> 100 bedded MCH centre at </a:t>
                      </a:r>
                      <a:r>
                        <a:rPr lang="en-IN" sz="1800" dirty="0" err="1" smtClean="0"/>
                        <a:t>Bhainsa</a:t>
                      </a:r>
                      <a:r>
                        <a:rPr lang="en-IN" sz="1800" dirty="0" smtClean="0"/>
                        <a:t> and </a:t>
                      </a:r>
                      <a:r>
                        <a:rPr lang="en-IN" sz="1800" dirty="0" err="1" smtClean="0"/>
                        <a:t>Utnoor</a:t>
                      </a:r>
                      <a:r>
                        <a:rPr lang="en-IN" sz="1800" dirty="0" smtClean="0"/>
                        <a:t> with state funds.</a:t>
                      </a:r>
                      <a:endParaRPr lang="en-IN" sz="18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Delayed payments of JSY &amp; JSSK </a:t>
                      </a:r>
                      <a:endParaRPr lang="en-IN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Streamlined</a:t>
                      </a:r>
                      <a:r>
                        <a:rPr lang="en-IN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with regular reviews.</a:t>
                      </a:r>
                      <a:endParaRPr lang="en-IN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IN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Iron Sucrose Inj. not being given at some PHCs </a:t>
                      </a:r>
                      <a:endParaRPr lang="en-IN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Due </a:t>
                      </a:r>
                      <a:r>
                        <a:rPr lang="en-GB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to</a:t>
                      </a:r>
                      <a:r>
                        <a:rPr lang="en-GB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side effects these injections are being given under </a:t>
                      </a:r>
                      <a:r>
                        <a:rPr lang="en-GB" sz="1800" kern="1200" baseline="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guidence</a:t>
                      </a:r>
                      <a:r>
                        <a:rPr lang="en-GB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of specialist doctors at the level of CHC where doctors are not available in some PHCs</a:t>
                      </a:r>
                      <a:r>
                        <a:rPr lang="en-GB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. In most of PHCs doctors are trained  in </a:t>
                      </a:r>
                      <a:r>
                        <a:rPr lang="en-GB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BeMONC</a:t>
                      </a:r>
                      <a:r>
                        <a:rPr lang="en-GB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and </a:t>
                      </a:r>
                      <a:r>
                        <a:rPr lang="en-GB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Dakshatha</a:t>
                      </a:r>
                      <a:r>
                        <a:rPr lang="en-GB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endParaRPr lang="en-IN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285720" y="285728"/>
          <a:ext cx="8229600" cy="6314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/>
                <a:gridCol w="4114800"/>
              </a:tblGrid>
              <a:tr h="370840">
                <a:tc>
                  <a:txBody>
                    <a:bodyPr/>
                    <a:lstStyle/>
                    <a:p>
                      <a:r>
                        <a:rPr lang="en-IN" sz="1600" dirty="0" smtClean="0"/>
                        <a:t>Areas Requiring Intervention</a:t>
                      </a:r>
                      <a:endParaRPr lang="en-IN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sz="1600" dirty="0" smtClean="0"/>
                        <a:t>Action Taken</a:t>
                      </a:r>
                      <a:endParaRPr lang="en-IN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 smtClean="0">
                          <a:latin typeface="+mn-lt"/>
                          <a:cs typeface="Times New Roman" pitchFamily="18" charset="0"/>
                        </a:rPr>
                        <a:t>PMSMA – services of Ob/</a:t>
                      </a:r>
                      <a:r>
                        <a:rPr lang="en-GB" sz="1800" dirty="0" err="1" smtClean="0">
                          <a:latin typeface="+mn-lt"/>
                          <a:cs typeface="Times New Roman" pitchFamily="18" charset="0"/>
                        </a:rPr>
                        <a:t>Gyn</a:t>
                      </a:r>
                      <a:r>
                        <a:rPr lang="en-GB" sz="1800" dirty="0" smtClean="0">
                          <a:latin typeface="+mn-lt"/>
                          <a:cs typeface="Times New Roman" pitchFamily="18" charset="0"/>
                        </a:rPr>
                        <a:t> not available at most of the visited CHCs/PHCs </a:t>
                      </a:r>
                      <a:endParaRPr lang="en-IN" sz="1800" dirty="0">
                        <a:latin typeface="+mn-lt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800" dirty="0" smtClean="0">
                          <a:latin typeface="+mn-lt"/>
                          <a:cs typeface="Times New Roman" pitchFamily="18" charset="0"/>
                        </a:rPr>
                        <a:t>PMSMA services </a:t>
                      </a:r>
                      <a:r>
                        <a:rPr lang="en-GB" sz="1800" dirty="0" smtClean="0">
                          <a:latin typeface="+mn-lt"/>
                          <a:cs typeface="Times New Roman" pitchFamily="18" charset="0"/>
                        </a:rPr>
                        <a:t>are </a:t>
                      </a:r>
                      <a:r>
                        <a:rPr lang="en-GB" sz="1800" dirty="0" smtClean="0">
                          <a:latin typeface="+mn-lt"/>
                          <a:cs typeface="Times New Roman" pitchFamily="18" charset="0"/>
                        </a:rPr>
                        <a:t>given by Medical </a:t>
                      </a:r>
                      <a:r>
                        <a:rPr lang="en-GB" sz="1800" dirty="0" err="1" smtClean="0">
                          <a:latin typeface="+mn-lt"/>
                          <a:cs typeface="Times New Roman" pitchFamily="18" charset="0"/>
                        </a:rPr>
                        <a:t>Offiicers</a:t>
                      </a:r>
                      <a:r>
                        <a:rPr lang="en-GB" sz="1800" dirty="0" smtClean="0">
                          <a:latin typeface="+mn-lt"/>
                          <a:cs typeface="Times New Roman" pitchFamily="18" charset="0"/>
                        </a:rPr>
                        <a:t> in all the PHCs when and where there is </a:t>
                      </a:r>
                      <a:r>
                        <a:rPr lang="en-GB" sz="1800" dirty="0" err="1" smtClean="0">
                          <a:latin typeface="+mn-lt"/>
                          <a:cs typeface="Times New Roman" pitchFamily="18" charset="0"/>
                        </a:rPr>
                        <a:t>necessicity</a:t>
                      </a:r>
                      <a:r>
                        <a:rPr lang="en-GB" sz="1800" baseline="0" dirty="0" smtClean="0">
                          <a:latin typeface="+mn-lt"/>
                          <a:cs typeface="Times New Roman" pitchFamily="18" charset="0"/>
                        </a:rPr>
                        <a:t> they are referring cases to higher centres for specialist advise. </a:t>
                      </a:r>
                      <a:endParaRPr lang="en-GB" sz="1800" dirty="0" smtClean="0">
                        <a:latin typeface="+mn-lt"/>
                        <a:cs typeface="Times New Roman" pitchFamily="18" charset="0"/>
                      </a:endParaRPr>
                    </a:p>
                    <a:p>
                      <a:endParaRPr lang="en-IN" sz="1800" dirty="0">
                        <a:latin typeface="+mn-lt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dirty="0" smtClean="0">
                          <a:latin typeface="+mn-lt"/>
                          <a:cs typeface="Times New Roman" pitchFamily="18" charset="0"/>
                        </a:rPr>
                        <a:t>Autoclaved Delivery kit being used after 4 days </a:t>
                      </a:r>
                      <a:endParaRPr lang="en-IN" sz="1800" dirty="0">
                        <a:latin typeface="+mn-lt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>
                          <a:latin typeface="+mn-lt"/>
                          <a:cs typeface="Times New Roman" pitchFamily="18" charset="0"/>
                        </a:rPr>
                        <a:t>It is not regularly practice. It is a overlook and instructions are given by state to all, not to repeat the same.</a:t>
                      </a:r>
                    </a:p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800" dirty="0" smtClean="0">
                        <a:latin typeface="+mn-lt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Times New Roman" pitchFamily="18" charset="0"/>
                        </a:rPr>
                        <a:t>5X5 Matrix was not present in </a:t>
                      </a:r>
                      <a:r>
                        <a:rPr lang="en-GB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Times New Roman" pitchFamily="18" charset="0"/>
                        </a:rPr>
                        <a:t>Khammam</a:t>
                      </a:r>
                      <a:r>
                        <a:rPr lang="en-GB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Times New Roman" pitchFamily="18" charset="0"/>
                        </a:rPr>
                        <a:t> facilities</a:t>
                      </a:r>
                    </a:p>
                    <a:p>
                      <a:endParaRPr lang="en-IN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Times New Roman" pitchFamily="18" charset="0"/>
                        </a:rPr>
                        <a:t>Instructions were issued to </a:t>
                      </a:r>
                      <a:r>
                        <a:rPr lang="en-GB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Times New Roman" pitchFamily="18" charset="0"/>
                        </a:rPr>
                        <a:t>maintain</a:t>
                      </a:r>
                      <a:r>
                        <a:rPr lang="en-GB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Times New Roman" pitchFamily="18" charset="0"/>
                        </a:rPr>
                        <a:t> and already in place now.</a:t>
                      </a:r>
                      <a:endParaRPr lang="en-IN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800" dirty="0" smtClean="0"/>
                        <a:t>Delay in monthly payment to the ASHAs noted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sz="1800" dirty="0" smtClean="0"/>
                        <a:t>Now PFMS is initiated and payments are made monthly.</a:t>
                      </a:r>
                    </a:p>
                    <a:p>
                      <a:endParaRPr lang="en-IN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800" dirty="0" smtClean="0"/>
                        <a:t>Delay of 2-3 years in ASHA incentives in RNTCP, NVBDCP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800" dirty="0" smtClean="0"/>
                        <a:t>From May’2018 onwards all the performance based Incentives are pooled and paid regularly (including RNTCP &amp; NVBDCP).</a:t>
                      </a:r>
                      <a:endParaRPr lang="en-IN" sz="18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571480"/>
          <a:ext cx="8229600" cy="4211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/>
                <a:gridCol w="4114800"/>
              </a:tblGrid>
              <a:tr h="370840">
                <a:tc>
                  <a:txBody>
                    <a:bodyPr/>
                    <a:lstStyle/>
                    <a:p>
                      <a:r>
                        <a:rPr lang="en-IN" sz="1600" dirty="0" smtClean="0"/>
                        <a:t>Areas Requiring Intervention</a:t>
                      </a:r>
                      <a:endParaRPr lang="en-IN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sz="1600" dirty="0" smtClean="0"/>
                        <a:t>Action Taken</a:t>
                      </a:r>
                      <a:endParaRPr lang="en-IN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800" dirty="0" smtClean="0"/>
                        <a:t>Operational issues due to centralised payment of Incentives to ASHAs and no grievance re-</a:t>
                      </a:r>
                      <a:r>
                        <a:rPr lang="en-IN" sz="1800" dirty="0" err="1" smtClean="0"/>
                        <a:t>dressal</a:t>
                      </a:r>
                      <a:r>
                        <a:rPr lang="en-IN" sz="1800" dirty="0" smtClean="0"/>
                        <a:t> mechanism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IN" sz="18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800" dirty="0" smtClean="0"/>
                        <a:t>District and PHC level grievance re-</a:t>
                      </a:r>
                      <a:r>
                        <a:rPr lang="en-IN" sz="1800" dirty="0" err="1" smtClean="0"/>
                        <a:t>dressal</a:t>
                      </a:r>
                      <a:r>
                        <a:rPr lang="en-IN" sz="1800" dirty="0" smtClean="0"/>
                        <a:t> mechanism is established and functioning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800" dirty="0" smtClean="0"/>
                        <a:t>Drug kits not available with the ASHAs in both rural &amp; Urban areas in </a:t>
                      </a:r>
                      <a:r>
                        <a:rPr lang="en-IN" sz="1800" dirty="0" err="1" smtClean="0"/>
                        <a:t>Adilabad</a:t>
                      </a:r>
                      <a:r>
                        <a:rPr lang="en-IN" sz="1800" dirty="0" smtClean="0"/>
                        <a:t>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sz="1800" dirty="0" smtClean="0"/>
                        <a:t>Drug kit was issued in 2013 in erstwhile A.P. now it has been proposed in PIP 2018-19.</a:t>
                      </a:r>
                    </a:p>
                    <a:p>
                      <a:endParaRPr lang="en-IN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800" dirty="0" smtClean="0"/>
                        <a:t>Since 2013, only signatory members attending &amp; taking the decisions in the VHSNC meeting.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sz="1800" dirty="0" smtClean="0"/>
                        <a:t>Now at each Revenue Village every month VHSNC meeting is conducted with almost full Quorum</a:t>
                      </a:r>
                      <a:r>
                        <a:rPr lang="en-IN" sz="1800" baseline="0" dirty="0" smtClean="0"/>
                        <a:t> </a:t>
                      </a:r>
                      <a:r>
                        <a:rPr lang="en-IN" sz="1800" dirty="0" smtClean="0"/>
                        <a:t>along with beneficiaries and the minutes of the meeting is recorded.</a:t>
                      </a:r>
                    </a:p>
                    <a:p>
                      <a:endParaRPr lang="en-IN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</TotalTime>
  <Words>1526</Words>
  <Application>Microsoft Office PowerPoint</Application>
  <PresentationFormat>On-screen Show (4:3)</PresentationFormat>
  <Paragraphs>117</Paragraphs>
  <Slides>15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Office Theme</vt:lpstr>
      <vt:lpstr>11th Common Review Mission  Recommendations of GOI &amp; Action Taken</vt:lpstr>
      <vt:lpstr>Introduction</vt:lpstr>
      <vt:lpstr>Areas Requiring Intervention</vt:lpstr>
      <vt:lpstr>Slide 4</vt:lpstr>
      <vt:lpstr>Slide 5</vt:lpstr>
      <vt:lpstr>Slide 6</vt:lpstr>
      <vt:lpstr>Slide 7</vt:lpstr>
      <vt:lpstr>Slide 8</vt:lpstr>
      <vt:lpstr>Slide 9</vt:lpstr>
      <vt:lpstr>Recommendations of GOI</vt:lpstr>
      <vt:lpstr>Slide 11</vt:lpstr>
      <vt:lpstr>Slide 12</vt:lpstr>
      <vt:lpstr>Slide 13</vt:lpstr>
      <vt:lpstr>Slide 14</vt:lpstr>
      <vt:lpstr>Slide 15</vt:lpstr>
    </vt:vector>
  </TitlesOfParts>
  <Company>Hewlett-Packard Company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11th CRM -Telangana</dc:title>
  <dc:creator>User</dc:creator>
  <cp:lastModifiedBy>Five</cp:lastModifiedBy>
  <cp:revision>88</cp:revision>
  <dcterms:created xsi:type="dcterms:W3CDTF">2018-06-15T10:56:59Z</dcterms:created>
  <dcterms:modified xsi:type="dcterms:W3CDTF">2018-06-18T06:28:01Z</dcterms:modified>
</cp:coreProperties>
</file>